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69" r:id="rId2"/>
    <p:sldId id="275" r:id="rId3"/>
    <p:sldId id="262" r:id="rId4"/>
    <p:sldId id="263" r:id="rId5"/>
    <p:sldId id="264" r:id="rId6"/>
    <p:sldId id="277" r:id="rId7"/>
    <p:sldId id="265" r:id="rId8"/>
    <p:sldId id="272" r:id="rId9"/>
    <p:sldId id="279" r:id="rId10"/>
    <p:sldId id="278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13F8B7F-D2DD-734D-A012-810BF1BABA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C53642-9771-9843-8FE9-76C02E36B3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B9AB4-AD7F-294D-9EA8-78DC6C31DFA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1E035-9B04-4441-8E52-B9CF8074B4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4D9C9-CDB9-A343-BC01-221CFF1F82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0759B2-C95A-7945-8AAC-0A2CFDC11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5447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8480A-4C6F-C346-A306-4D66B2B4EF2F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E86757-D688-1F41-B145-0BABA4A538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78719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2BC91-5488-F545-B3DA-90F60D84B45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0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5499" y="2541483"/>
            <a:ext cx="9766415" cy="7017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Master title slide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5499" y="3867046"/>
            <a:ext cx="7591054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5499" y="4291778"/>
            <a:ext cx="7591054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Presenter Title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95499" y="4906377"/>
            <a:ext cx="515542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95498" y="5248009"/>
            <a:ext cx="515542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Event Title</a:t>
            </a:r>
          </a:p>
        </p:txBody>
      </p:sp>
    </p:spTree>
    <p:extLst>
      <p:ext uri="{BB962C8B-B14F-4D97-AF65-F5344CB8AC3E}">
        <p14:creationId xmlns:p14="http://schemas.microsoft.com/office/powerpoint/2010/main" val="193963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7073900" y="2790825"/>
            <a:ext cx="3352361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06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idx="10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8" name="Table Placeholder 16"/>
          <p:cNvSpPr>
            <a:spLocks noGrp="1"/>
          </p:cNvSpPr>
          <p:nvPr>
            <p:ph type="tbl" sz="quarter" idx="11"/>
          </p:nvPr>
        </p:nvSpPr>
        <p:spPr>
          <a:xfrm>
            <a:off x="7073900" y="2790825"/>
            <a:ext cx="3352800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45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Ch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body" idx="10"/>
          </p:nvPr>
        </p:nvSpPr>
        <p:spPr>
          <a:xfrm>
            <a:off x="769883" y="2790497"/>
            <a:ext cx="5973818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8" name="Chart Placeholder 3"/>
          <p:cNvSpPr>
            <a:spLocks noGrp="1"/>
          </p:cNvSpPr>
          <p:nvPr>
            <p:ph type="chart" sz="quarter" idx="12"/>
          </p:nvPr>
        </p:nvSpPr>
        <p:spPr>
          <a:xfrm>
            <a:off x="7064477" y="2790825"/>
            <a:ext cx="3362223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404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2 Tabl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able Placeholder 16"/>
          <p:cNvSpPr>
            <a:spLocks noGrp="1"/>
          </p:cNvSpPr>
          <p:nvPr>
            <p:ph type="tbl" sz="quarter" idx="11"/>
          </p:nvPr>
        </p:nvSpPr>
        <p:spPr>
          <a:xfrm>
            <a:off x="5760720" y="2790825"/>
            <a:ext cx="4665980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9" name="Table Placeholder 16"/>
          <p:cNvSpPr>
            <a:spLocks noGrp="1"/>
          </p:cNvSpPr>
          <p:nvPr>
            <p:ph type="tbl" sz="quarter" idx="14"/>
          </p:nvPr>
        </p:nvSpPr>
        <p:spPr>
          <a:xfrm>
            <a:off x="769881" y="2790825"/>
            <a:ext cx="4662089" cy="2959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ng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95499" y="2541483"/>
            <a:ext cx="9766415" cy="1325563"/>
          </a:xfrm>
          <a:prstGeom prst="rect">
            <a:avLst/>
          </a:prstGeo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dirty="0">
                <a:solidFill>
                  <a:schemeClr val="accent1"/>
                </a:solidFill>
              </a:rPr>
              <a:t>Master title slide style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with long headline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195499" y="4407373"/>
            <a:ext cx="7591054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95499" y="4832105"/>
            <a:ext cx="7591054" cy="34163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Presenter Title 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195499" y="5446704"/>
            <a:ext cx="515542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195499" y="5788336"/>
            <a:ext cx="5155425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Event Title</a:t>
            </a:r>
          </a:p>
        </p:txBody>
      </p:sp>
    </p:spTree>
    <p:extLst>
      <p:ext uri="{BB962C8B-B14F-4D97-AF65-F5344CB8AC3E}">
        <p14:creationId xmlns:p14="http://schemas.microsoft.com/office/powerpoint/2010/main" val="32237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idx="10" hasCustomPrompt="1"/>
          </p:nvPr>
        </p:nvSpPr>
        <p:spPr>
          <a:xfrm>
            <a:off x="1206274" y="2552474"/>
            <a:ext cx="9766300" cy="1325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TRANSITION SLIDE STYLE</a:t>
            </a:r>
          </a:p>
        </p:txBody>
      </p:sp>
    </p:spTree>
    <p:extLst>
      <p:ext uri="{BB962C8B-B14F-4D97-AF65-F5344CB8AC3E}">
        <p14:creationId xmlns:p14="http://schemas.microsoft.com/office/powerpoint/2010/main" val="762731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with Long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0" hasCustomPrompt="1"/>
          </p:nvPr>
        </p:nvSpPr>
        <p:spPr>
          <a:xfrm>
            <a:off x="1206274" y="2552474"/>
            <a:ext cx="9766300" cy="13255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4400" b="1" i="1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TRANSITION SLIDE STYLE</a:t>
            </a:r>
            <a:br>
              <a:rPr lang="en-US" dirty="0"/>
            </a:br>
            <a:r>
              <a:rPr lang="en-US" dirty="0"/>
              <a:t>WITH LONG HEADLINE</a:t>
            </a:r>
          </a:p>
        </p:txBody>
      </p:sp>
    </p:spTree>
    <p:extLst>
      <p:ext uri="{BB962C8B-B14F-4D97-AF65-F5344CB8AC3E}">
        <p14:creationId xmlns:p14="http://schemas.microsoft.com/office/powerpoint/2010/main" val="151227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20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 baseline="0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460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tx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425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2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tx2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84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Bullet Colo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69883" y="1571297"/>
            <a:ext cx="9656378" cy="584074"/>
          </a:xfrm>
          <a:prstGeom prst="rect">
            <a:avLst/>
          </a:prstGeom>
        </p:spPr>
        <p:txBody>
          <a:bodyPr/>
          <a:lstStyle>
            <a:lvl1pPr>
              <a:defRPr b="1" i="0" cap="none">
                <a:solidFill>
                  <a:schemeClr val="accent1"/>
                </a:solidFill>
              </a:defRPr>
            </a:lvl1pPr>
          </a:lstStyle>
          <a:p>
            <a:pPr eaLnBrk="1" hangingPunct="1"/>
            <a:r>
              <a:rPr lang="en-US" altLang="en-US" dirty="0"/>
              <a:t>Slide Header</a:t>
            </a:r>
            <a:endParaRPr lang="en-US" altLang="en-US" sz="2400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9882" y="2790497"/>
            <a:ext cx="9656379" cy="2958662"/>
          </a:xfrm>
          <a:prstGeom prst="rect">
            <a:avLst/>
          </a:prstGeom>
        </p:spPr>
        <p:txBody>
          <a:bodyPr/>
          <a:lstStyle>
            <a:lvl1pPr marL="228584" indent="-228584">
              <a:lnSpc>
                <a:spcPct val="100000"/>
              </a:lnSpc>
              <a:buClr>
                <a:schemeClr val="accent2"/>
              </a:buClr>
              <a:buFont typeface="Wingdings" charset="2"/>
              <a:buChar char="§"/>
              <a:defRPr sz="2400">
                <a:solidFill>
                  <a:schemeClr val="tx1"/>
                </a:solidFill>
              </a:defRPr>
            </a:lvl1pPr>
            <a:lvl2pPr marL="685750" indent="-228584">
              <a:lnSpc>
                <a:spcPct val="100000"/>
              </a:lnSpc>
              <a:buClr>
                <a:schemeClr val="accent1"/>
              </a:buClr>
              <a:buFont typeface=".HelveticaNeueDeskInterface-Regular" charset="-120"/>
              <a:buChar char="»"/>
              <a:defRPr sz="20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</a:lstStyle>
          <a:p>
            <a:r>
              <a:rPr lang="en-US" altLang="en-US" dirty="0"/>
              <a:t>Lorem ipsum dolor sit </a:t>
            </a:r>
            <a:r>
              <a:rPr lang="en-US" altLang="en-US" dirty="0" err="1"/>
              <a:t>amet</a:t>
            </a:r>
            <a:r>
              <a:rPr lang="en-US" altLang="en-US" dirty="0"/>
              <a:t>, </a:t>
            </a:r>
            <a:r>
              <a:rPr lang="en-US" altLang="en-US" dirty="0" err="1"/>
              <a:t>consectetur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elit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 err="1"/>
              <a:t>Morbi</a:t>
            </a:r>
            <a:r>
              <a:rPr lang="en-US" altLang="en-US" dirty="0"/>
              <a:t> </a:t>
            </a:r>
            <a:r>
              <a:rPr lang="en-US" altLang="en-US" dirty="0" err="1"/>
              <a:t>blandit</a:t>
            </a:r>
            <a:r>
              <a:rPr lang="en-US" altLang="en-US" dirty="0"/>
              <a:t> pharetra </a:t>
            </a:r>
            <a:r>
              <a:rPr lang="en-US" altLang="en-US" dirty="0" err="1"/>
              <a:t>enim</a:t>
            </a:r>
            <a:r>
              <a:rPr lang="en-US" altLang="en-US" dirty="0"/>
              <a:t>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molestie</a:t>
            </a:r>
            <a:r>
              <a:rPr lang="en-US" altLang="en-US" dirty="0"/>
              <a:t> </a:t>
            </a:r>
            <a:r>
              <a:rPr lang="en-US" altLang="en-US" dirty="0" err="1"/>
              <a:t>erat</a:t>
            </a:r>
            <a:r>
              <a:rPr lang="en-US" altLang="en-US" dirty="0"/>
              <a:t> </a:t>
            </a:r>
            <a:r>
              <a:rPr lang="en-US" altLang="en-US" dirty="0" err="1"/>
              <a:t>venenatis</a:t>
            </a:r>
            <a:r>
              <a:rPr lang="en-US" altLang="en-US" dirty="0"/>
              <a:t> </a:t>
            </a:r>
            <a:r>
              <a:rPr lang="en-US" altLang="en-US" dirty="0" err="1"/>
              <a:t>varius</a:t>
            </a:r>
            <a:r>
              <a:rPr lang="en-US" altLang="en-US" dirty="0"/>
              <a:t>.</a:t>
            </a:r>
          </a:p>
          <a:p>
            <a:pPr lvl="2">
              <a:buFont typeface="Arial" charset="0"/>
              <a:buChar char="•"/>
            </a:pPr>
            <a:r>
              <a:rPr lang="en-US" altLang="en-US" dirty="0" err="1"/>
              <a:t>Sed</a:t>
            </a:r>
            <a:r>
              <a:rPr lang="en-US" altLang="en-US" dirty="0"/>
              <a:t> </a:t>
            </a:r>
            <a:r>
              <a:rPr lang="en-US" altLang="en-US" dirty="0" err="1"/>
              <a:t>sodales</a:t>
            </a:r>
            <a:r>
              <a:rPr lang="en-US" altLang="en-US" dirty="0"/>
              <a:t> </a:t>
            </a:r>
            <a:r>
              <a:rPr lang="en-US" altLang="en-US" dirty="0" err="1"/>
              <a:t>bibendum</a:t>
            </a:r>
            <a:r>
              <a:rPr lang="en-US" altLang="en-US" dirty="0"/>
              <a:t> mi, </a:t>
            </a:r>
            <a:r>
              <a:rPr lang="en-US" altLang="en-US" dirty="0" err="1"/>
              <a:t>vel</a:t>
            </a:r>
            <a:r>
              <a:rPr lang="en-US" altLang="en-US" dirty="0"/>
              <a:t> </a:t>
            </a:r>
            <a:r>
              <a:rPr lang="en-US" altLang="en-US" dirty="0" err="1"/>
              <a:t>tincidunt</a:t>
            </a:r>
            <a:r>
              <a:rPr lang="en-US" altLang="en-US" dirty="0"/>
              <a:t> </a:t>
            </a:r>
            <a:r>
              <a:rPr lang="en-US" altLang="en-US" dirty="0" err="1"/>
              <a:t>lectus</a:t>
            </a:r>
            <a:r>
              <a:rPr lang="en-US" altLang="en-US" dirty="0"/>
              <a:t> </a:t>
            </a:r>
            <a:r>
              <a:rPr lang="en-US" altLang="en-US" dirty="0" err="1"/>
              <a:t>adipiscing</a:t>
            </a:r>
            <a:r>
              <a:rPr lang="en-US" altLang="en-US" dirty="0"/>
              <a:t> </a:t>
            </a:r>
            <a:r>
              <a:rPr lang="en-US" altLang="en-US" dirty="0" err="1"/>
              <a:t>congue</a:t>
            </a:r>
            <a:r>
              <a:rPr lang="en-US" altLang="en-US" dirty="0"/>
              <a:t>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769882" y="2133599"/>
            <a:ext cx="9656762" cy="63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i="1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pPr lvl="0"/>
            <a:r>
              <a:rPr lang="en-US" altLang="en-US" sz="2400" dirty="0" err="1">
                <a:solidFill>
                  <a:schemeClr val="accent2"/>
                </a:solidFill>
              </a:rPr>
              <a:t>Subheader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225144" y="565604"/>
            <a:ext cx="6651172" cy="6969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 b="1" i="1" baseline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45716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914330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371496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1828663" indent="0" algn="r">
              <a:buNone/>
              <a:defRPr b="1" i="1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 dirty="0"/>
              <a:t>SLIDE SUBJECT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47120" y="6331288"/>
            <a:ext cx="6291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E0B7913-1405-2247-9FA9-1FC7F1CDB06A}" type="slidenum">
              <a:rPr lang="en-US" sz="900" b="1" smtClean="0">
                <a:solidFill>
                  <a:srgbClr val="C4C5C9"/>
                </a:solidFill>
              </a:rPr>
              <a:pPr algn="r"/>
              <a:t>‹#›</a:t>
            </a:fld>
            <a:endParaRPr lang="en-US" sz="900" b="1" dirty="0">
              <a:solidFill>
                <a:srgbClr val="C4C5C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979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18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712" r:id="rId3"/>
    <p:sldLayoutId id="2147483713" r:id="rId4"/>
    <p:sldLayoutId id="2147483714" r:id="rId5"/>
    <p:sldLayoutId id="2147483715" r:id="rId6"/>
    <p:sldLayoutId id="2147483719" r:id="rId7"/>
    <p:sldLayoutId id="2147483720" r:id="rId8"/>
    <p:sldLayoutId id="2147483721" r:id="rId9"/>
    <p:sldLayoutId id="2147483716" r:id="rId10"/>
    <p:sldLayoutId id="2147483717" r:id="rId11"/>
    <p:sldLayoutId id="2147483718" r:id="rId12"/>
    <p:sldLayoutId id="2147483722" r:id="rId13"/>
  </p:sldLayoutIdLst>
  <p:hf sldNum="0" hdr="0" ftr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3600" b="0" i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792" y="2222343"/>
            <a:ext cx="9766415" cy="1089529"/>
          </a:xfrm>
        </p:spPr>
        <p:txBody>
          <a:bodyPr/>
          <a:lstStyle/>
          <a:p>
            <a:pPr algn="ctr"/>
            <a:r>
              <a:rPr lang="en-US" sz="3600" dirty="0"/>
              <a:t>WIFI based indoor localization using decision tree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Mrinmoy</a:t>
            </a:r>
            <a:r>
              <a:rPr lang="en-US" dirty="0"/>
              <a:t> Sarkar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Ph.D. student, ECE department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11/20/2018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A34C2-CE45-7543-92EB-11AFE882EE98}"/>
              </a:ext>
            </a:extLst>
          </p:cNvPr>
          <p:cNvSpPr txBox="1"/>
          <p:nvPr/>
        </p:nvSpPr>
        <p:spPr>
          <a:xfrm>
            <a:off x="8007658" y="4457580"/>
            <a:ext cx="2480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Instructor:</a:t>
            </a:r>
          </a:p>
          <a:p>
            <a:r>
              <a:rPr lang="en-US" dirty="0"/>
              <a:t>Dr. John </a:t>
            </a:r>
            <a:r>
              <a:rPr lang="en-US" dirty="0" err="1"/>
              <a:t>Hyoshin</a:t>
            </a:r>
            <a:r>
              <a:rPr lang="en-US" dirty="0"/>
              <a:t> Park</a:t>
            </a:r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552" y="291137"/>
            <a:ext cx="5689106" cy="584074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939" y="1213624"/>
            <a:ext cx="11238616" cy="403951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DT technique has been used for indoor localization. The average score of the trained model is 0.9.</a:t>
            </a:r>
          </a:p>
          <a:p>
            <a:pPr marL="0" indent="0">
              <a:buNone/>
            </a:pPr>
            <a:r>
              <a:rPr lang="en-US" sz="1800" dirty="0"/>
              <a:t>Limitations:</a:t>
            </a:r>
          </a:p>
          <a:p>
            <a:pPr lvl="1"/>
            <a:r>
              <a:rPr lang="en-US" sz="1400" dirty="0"/>
              <a:t>The no. of training samples is limited (only 650).</a:t>
            </a:r>
          </a:p>
          <a:p>
            <a:pPr lvl="1"/>
            <a:r>
              <a:rPr lang="en-US" sz="1400" dirty="0"/>
              <a:t>Among 127 features, many of the features are assigned as -100dbm for many locations.</a:t>
            </a:r>
          </a:p>
          <a:p>
            <a:pPr lvl="1"/>
            <a:r>
              <a:rPr lang="en-US" sz="1400" dirty="0"/>
              <a:t>The dataset has only 2D location information.</a:t>
            </a:r>
          </a:p>
          <a:p>
            <a:pPr marL="0" indent="0">
              <a:buNone/>
            </a:pPr>
            <a:r>
              <a:rPr lang="en-US" sz="1800" dirty="0"/>
              <a:t>Future directions:</a:t>
            </a:r>
          </a:p>
          <a:p>
            <a:pPr lvl="1"/>
            <a:r>
              <a:rPr lang="en-US" sz="1400" dirty="0"/>
              <a:t>Rather than DT, other ML techniques can be used to increase the score of the trained model.</a:t>
            </a:r>
          </a:p>
          <a:p>
            <a:pPr lvl="1"/>
            <a:r>
              <a:rPr lang="en-US" sz="1400" dirty="0"/>
              <a:t>More survey data can be collected to refine the training model.</a:t>
            </a:r>
          </a:p>
          <a:p>
            <a:pPr lvl="1"/>
            <a:r>
              <a:rPr lang="en-US" sz="1400" dirty="0"/>
              <a:t>The trained model can be used for real-time operation to validate its effectiveness.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587E87-480C-8F41-B953-38F90097831D}"/>
              </a:ext>
            </a:extLst>
          </p:cNvPr>
          <p:cNvSpPr txBox="1"/>
          <p:nvPr/>
        </p:nvSpPr>
        <p:spPr>
          <a:xfrm>
            <a:off x="3959441" y="6476005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CSE 804: Modeling and Visualization, Fall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6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552" y="291137"/>
            <a:ext cx="5689106" cy="584074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939" y="1213624"/>
            <a:ext cx="11238616" cy="4039511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[1] </a:t>
            </a:r>
            <a:r>
              <a:rPr lang="en-US" sz="1800" dirty="0" err="1"/>
              <a:t>Barsocchi</a:t>
            </a:r>
            <a:r>
              <a:rPr lang="en-US" sz="1800" dirty="0"/>
              <a:t>, P., Crivello, A., La Rosa, D., &amp; Palumbo, F. (2016, October). A multisource and multivariate dataset for indoor localization methods based on WLAN and geo-magnetic field fingerprinting. In Indoor Positioning and Indoor Navigation (IPIN), 2016 International Conference on (pp. 1-8). IEEE.</a:t>
            </a:r>
          </a:p>
          <a:p>
            <a:pPr marL="0" indent="0">
              <a:buNone/>
            </a:pPr>
            <a:r>
              <a:rPr lang="en-US" sz="1800" dirty="0"/>
              <a:t>[2] Liu, H., </a:t>
            </a:r>
            <a:r>
              <a:rPr lang="en-US" sz="1800" dirty="0" err="1"/>
              <a:t>Darabi</a:t>
            </a:r>
            <a:r>
              <a:rPr lang="en-US" sz="1800" dirty="0"/>
              <a:t>, H., Banerjee, P., &amp; Liu, J. (2007). Survey of wireless indoor positioning techniques and systems. IEEE Transactions on Systems, Man, and Cybernetics, Part C (Applications and Reviews), 37(6), 1067-1080.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525A4E-2C8C-7E4F-A10A-CC4362B91024}"/>
              </a:ext>
            </a:extLst>
          </p:cNvPr>
          <p:cNvSpPr txBox="1"/>
          <p:nvPr/>
        </p:nvSpPr>
        <p:spPr>
          <a:xfrm>
            <a:off x="3959441" y="6476005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CSE 804: Modeling and Visualization, Fall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5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6278" y="2241742"/>
            <a:ext cx="2481807" cy="2097501"/>
          </a:xfrm>
        </p:spPr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r>
              <a:rPr lang="en-US" dirty="0"/>
              <a:t>       </a:t>
            </a:r>
            <a:r>
              <a:rPr lang="en-US" sz="96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1494D-FD81-3B45-BAA1-C42F6901701B}"/>
              </a:ext>
            </a:extLst>
          </p:cNvPr>
          <p:cNvSpPr txBox="1"/>
          <p:nvPr/>
        </p:nvSpPr>
        <p:spPr>
          <a:xfrm>
            <a:off x="3959441" y="6476005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CSE 804: Modeling and Visualization, Fall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190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552" y="291137"/>
            <a:ext cx="5689106" cy="58407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939" y="1213624"/>
            <a:ext cx="11238616" cy="4039511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800" dirty="0"/>
              <a:t>Problem statement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Existing solutions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Proposed method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Pros and cons of the method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Dataset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Visualization of the model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Results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Conclusion</a:t>
            </a:r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References</a:t>
            </a:r>
          </a:p>
          <a:p>
            <a:pPr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DEB02-47DA-2D4C-8D2B-73E941F99E6D}"/>
              </a:ext>
            </a:extLst>
          </p:cNvPr>
          <p:cNvSpPr txBox="1"/>
          <p:nvPr/>
        </p:nvSpPr>
        <p:spPr>
          <a:xfrm>
            <a:off x="3959441" y="6476005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CSE 804: Modeling and Visualization, Fall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70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493" y="311706"/>
            <a:ext cx="6237747" cy="584074"/>
          </a:xfrm>
        </p:spPr>
        <p:txBody>
          <a:bodyPr/>
          <a:lstStyle/>
          <a:p>
            <a:r>
              <a:rPr lang="en-US" dirty="0"/>
              <a:t>Problem Statement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9881" y="2344892"/>
            <a:ext cx="6611821" cy="218519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do we need such a system?</a:t>
            </a:r>
          </a:p>
          <a:p>
            <a:pPr lvl="1"/>
            <a:r>
              <a:rPr lang="en-US" dirty="0"/>
              <a:t>Asset tracking </a:t>
            </a:r>
          </a:p>
          <a:p>
            <a:pPr lvl="1"/>
            <a:r>
              <a:rPr lang="en-US" dirty="0"/>
              <a:t>Inventory management</a:t>
            </a:r>
          </a:p>
          <a:p>
            <a:pPr lvl="1"/>
            <a:r>
              <a:rPr lang="en-US" dirty="0"/>
              <a:t>Autonomous robot navigation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9881" y="1302836"/>
            <a:ext cx="9656762" cy="63500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How can we localize objects or things inside a building?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FBCA9-0076-2847-9FCE-A8AF0D62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071" y="2344893"/>
            <a:ext cx="2880911" cy="2079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81803C-763D-6547-8201-BE6435FC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548" y="2344892"/>
            <a:ext cx="3266923" cy="2079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FFECE1-E13D-3D45-931C-631C175C5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737" y="4530086"/>
            <a:ext cx="2491968" cy="1835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FCC78E-BBAD-1843-A3F0-371747D329F2}"/>
              </a:ext>
            </a:extLst>
          </p:cNvPr>
          <p:cNvSpPr txBox="1"/>
          <p:nvPr/>
        </p:nvSpPr>
        <p:spPr>
          <a:xfrm>
            <a:off x="3959441" y="6476005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CSE 804: Modeling and Visualization, Fall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65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8379" y="389606"/>
            <a:ext cx="6943228" cy="584074"/>
          </a:xfrm>
        </p:spPr>
        <p:txBody>
          <a:bodyPr/>
          <a:lstStyle/>
          <a:p>
            <a:r>
              <a:rPr lang="en-US" dirty="0"/>
              <a:t>Existing Solutions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509" y="1183261"/>
            <a:ext cx="8436472" cy="4693838"/>
          </a:xfrm>
        </p:spPr>
        <p:txBody>
          <a:bodyPr/>
          <a:lstStyle/>
          <a:p>
            <a:r>
              <a:rPr lang="en-US" sz="1800" dirty="0"/>
              <a:t>Global Positioning System(GPS)</a:t>
            </a:r>
          </a:p>
          <a:p>
            <a:pPr lvl="1"/>
            <a:r>
              <a:rPr lang="en-US" sz="1600" dirty="0"/>
              <a:t>Does not work well indoor</a:t>
            </a:r>
          </a:p>
          <a:p>
            <a:r>
              <a:rPr lang="en-US" sz="1800" dirty="0"/>
              <a:t>Triangulation</a:t>
            </a:r>
          </a:p>
          <a:p>
            <a:pPr lvl="1"/>
            <a:r>
              <a:rPr lang="en-US" sz="1600" dirty="0"/>
              <a:t>Uses the geometric properties of triangles to estimate the target location</a:t>
            </a:r>
          </a:p>
          <a:p>
            <a:pPr lvl="1"/>
            <a:r>
              <a:rPr lang="en-US" sz="1600" dirty="0"/>
              <a:t>Instead of measuring the distance directly using received signal strengths (RSS), time of arrival (TOA) or time difference of arrival (TDOA) is usually measured</a:t>
            </a:r>
          </a:p>
          <a:p>
            <a:pPr lvl="1"/>
            <a:r>
              <a:rPr lang="en-US" sz="1600" dirty="0"/>
              <a:t>Suffers from multipath fading and shadowing</a:t>
            </a:r>
          </a:p>
          <a:p>
            <a:r>
              <a:rPr lang="en-US" sz="1800" dirty="0"/>
              <a:t> Proximity</a:t>
            </a:r>
          </a:p>
          <a:p>
            <a:pPr lvl="1"/>
            <a:r>
              <a:rPr lang="en-US" sz="1600" dirty="0"/>
              <a:t> Proximity algorithms provide symbolic relative location information</a:t>
            </a:r>
          </a:p>
          <a:p>
            <a:pPr lvl="1"/>
            <a:r>
              <a:rPr lang="en-US" sz="1600" dirty="0"/>
              <a:t> Relies upon a dense grid of antennas, each having a well-known position</a:t>
            </a:r>
          </a:p>
          <a:p>
            <a:r>
              <a:rPr lang="en-US" sz="1800" dirty="0"/>
              <a:t> Scene Analysis</a:t>
            </a:r>
          </a:p>
          <a:p>
            <a:pPr lvl="1"/>
            <a:r>
              <a:rPr lang="en-US" sz="1600" dirty="0"/>
              <a:t>Uses location fingerprint</a:t>
            </a:r>
          </a:p>
          <a:p>
            <a:pPr lvl="1"/>
            <a:r>
              <a:rPr lang="en-US" sz="1600" dirty="0"/>
              <a:t>Location fingerprinting refers to techniques that match the fingerprint  of some characteristic of a signal that is location dependent</a:t>
            </a:r>
          </a:p>
          <a:p>
            <a:pPr lvl="1"/>
            <a:endParaRPr lang="en-US" sz="16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7C7F0C-4018-264D-87AD-7FA763D9E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063" y="1090498"/>
            <a:ext cx="2208465" cy="1209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4CD937-EDE9-4E4C-A629-0D2AC9B1F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155" y="2382209"/>
            <a:ext cx="1753611" cy="1785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4B599-0046-184A-B1AD-910559E6A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4465" y="3429000"/>
            <a:ext cx="1509772" cy="157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DD5965-4543-354A-A22C-D77B4FE8E7C7}"/>
              </a:ext>
            </a:extLst>
          </p:cNvPr>
          <p:cNvSpPr txBox="1"/>
          <p:nvPr/>
        </p:nvSpPr>
        <p:spPr>
          <a:xfrm>
            <a:off x="9126213" y="232533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FAEB95-798B-3C4B-8D86-FF1C2C257E02}"/>
              </a:ext>
            </a:extLst>
          </p:cNvPr>
          <p:cNvSpPr txBox="1"/>
          <p:nvPr/>
        </p:nvSpPr>
        <p:spPr>
          <a:xfrm>
            <a:off x="10566128" y="4077461"/>
            <a:ext cx="150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Triangulation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EA134-C5F0-054E-A5AA-9C2A013EB3A5}"/>
              </a:ext>
            </a:extLst>
          </p:cNvPr>
          <p:cNvSpPr txBox="1"/>
          <p:nvPr/>
        </p:nvSpPr>
        <p:spPr>
          <a:xfrm>
            <a:off x="8535667" y="458194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Proximity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D062B8-7BE9-8F49-B0BA-A019BED44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359" y="4923229"/>
            <a:ext cx="2529118" cy="1209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277A6F-B550-7949-93E8-ACD6B92DCC33}"/>
              </a:ext>
            </a:extLst>
          </p:cNvPr>
          <p:cNvSpPr txBox="1"/>
          <p:nvPr/>
        </p:nvSpPr>
        <p:spPr>
          <a:xfrm>
            <a:off x="9876216" y="6024501"/>
            <a:ext cx="174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Scene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75CF5A-2672-EC47-B04F-11E69F2AFD3F}"/>
              </a:ext>
            </a:extLst>
          </p:cNvPr>
          <p:cNvSpPr txBox="1"/>
          <p:nvPr/>
        </p:nvSpPr>
        <p:spPr>
          <a:xfrm>
            <a:off x="3959441" y="6476005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CSE 804: Modeling and Visualization, Fall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54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752" y="341013"/>
            <a:ext cx="4389121" cy="584074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9882" y="3913972"/>
            <a:ext cx="9656379" cy="23891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Benefits of this method:</a:t>
            </a:r>
          </a:p>
          <a:p>
            <a:r>
              <a:rPr lang="en-US" sz="1400" dirty="0"/>
              <a:t>WIFI is readily available in any modern building</a:t>
            </a:r>
          </a:p>
          <a:p>
            <a:r>
              <a:rPr lang="en-US" sz="1400" dirty="0"/>
              <a:t>Don't need any new infrastructure</a:t>
            </a:r>
          </a:p>
          <a:p>
            <a:r>
              <a:rPr lang="en-US" sz="1400" dirty="0"/>
              <a:t>Cost effective</a:t>
            </a:r>
          </a:p>
          <a:p>
            <a:r>
              <a:rPr lang="en-US" sz="1400" dirty="0"/>
              <a:t>Don’t need any model of communication channel</a:t>
            </a:r>
          </a:p>
          <a:p>
            <a:r>
              <a:rPr lang="en-US" sz="1400" dirty="0"/>
              <a:t>The prediction model can be updated from time to time with new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9499" y="1039826"/>
            <a:ext cx="9656762" cy="2874146"/>
          </a:xfrm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Decision tree </a:t>
            </a:r>
            <a:r>
              <a:rPr lang="en-US" sz="1800" dirty="0">
                <a:solidFill>
                  <a:schemeClr val="tx1"/>
                </a:solidFill>
              </a:rPr>
              <a:t>based indoor localization using RSS signal from WIFI receiver. The technique lies in scene analysis.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There are two stages for this technique: offline stage and online stage (or run-time stage). 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Stage 1:</a:t>
            </a:r>
          </a:p>
          <a:p>
            <a:r>
              <a:rPr lang="en-US" sz="1800" dirty="0">
                <a:solidFill>
                  <a:schemeClr val="tx1"/>
                </a:solidFill>
              </a:rPr>
              <a:t>During the offline stage, a site survey is performed in an environment. The location coordinates/labels and respective signal strengths from nearby base stations/measuring units are collected. 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Stage 2:</a:t>
            </a:r>
          </a:p>
          <a:p>
            <a:r>
              <a:rPr lang="en-US" sz="1800" dirty="0">
                <a:solidFill>
                  <a:schemeClr val="tx1"/>
                </a:solidFill>
              </a:rPr>
              <a:t>During the online stage, a location positioning technique uses the currently observed signal strengths and previously collected information to figure out an estimated location.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070E28-382E-9C48-AD94-0D0B6DDAF45B}"/>
              </a:ext>
            </a:extLst>
          </p:cNvPr>
          <p:cNvSpPr txBox="1"/>
          <p:nvPr/>
        </p:nvSpPr>
        <p:spPr>
          <a:xfrm>
            <a:off x="3959441" y="6476005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CSE 804: Modeling and Visualization, Fall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72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552" y="291137"/>
            <a:ext cx="6082306" cy="584074"/>
          </a:xfrm>
        </p:spPr>
        <p:txBody>
          <a:bodyPr/>
          <a:lstStyle/>
          <a:p>
            <a:r>
              <a:rPr lang="en-US" dirty="0"/>
              <a:t>Pros and Cons of DT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939" y="1213624"/>
            <a:ext cx="11238616" cy="47965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easy to understand and interpret.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handles both numerical and categorical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does not require expert preprocessing of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known as a white box model.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works well with big data sets; takes a reasonable time to process a large amount of data.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mimics human decision making more closely than other approaches.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robust to noisy data .</a:t>
            </a:r>
          </a:p>
          <a:p>
            <a:pPr marL="0" indent="0">
              <a:buNone/>
            </a:pPr>
            <a:r>
              <a:rPr lang="en-US" dirty="0"/>
              <a:t>Cons: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sometimes generates Overly-complex trees.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biased to the categorical variable, which has more levels.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searching of an optimal DT is known to be NP-complete.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35726-9B4F-CB4E-B58D-06480619F89A}"/>
              </a:ext>
            </a:extLst>
          </p:cNvPr>
          <p:cNvSpPr txBox="1"/>
          <p:nvPr/>
        </p:nvSpPr>
        <p:spPr>
          <a:xfrm>
            <a:off x="3959441" y="6476005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CSE 804: Modeling and Visualization, Fall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0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552" y="291137"/>
            <a:ext cx="5689106" cy="584074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6533" y="1107582"/>
            <a:ext cx="11949344" cy="809995"/>
          </a:xfrm>
        </p:spPr>
        <p:txBody>
          <a:bodyPr/>
          <a:lstStyle/>
          <a:p>
            <a:r>
              <a:rPr lang="en-US" sz="2400" dirty="0">
                <a:solidFill>
                  <a:srgbClr val="00B050"/>
                </a:solidFill>
              </a:rPr>
              <a:t>650 samples of data with 127 features and 2D(x, y) location information associated with the 127 features. 127 features are RSSI level for each different WAPs retrieved during the campaign.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8E1D425-C225-6E45-B936-289E67B2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07" y="2022136"/>
            <a:ext cx="7664197" cy="4358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D72500-1B45-4A4D-B57F-20A650A85FDA}"/>
              </a:ext>
            </a:extLst>
          </p:cNvPr>
          <p:cNvSpPr txBox="1"/>
          <p:nvPr/>
        </p:nvSpPr>
        <p:spPr>
          <a:xfrm>
            <a:off x="3959441" y="6476005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CSE 804: Modeling and Visualization, Fall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57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552" y="0"/>
            <a:ext cx="7523448" cy="1031635"/>
          </a:xfrm>
        </p:spPr>
        <p:txBody>
          <a:bodyPr/>
          <a:lstStyle/>
          <a:p>
            <a:r>
              <a:rPr lang="en-US" dirty="0"/>
              <a:t>Visualization of the model </a:t>
            </a:r>
            <a:br>
              <a:rPr lang="en-US" dirty="0"/>
            </a:br>
            <a:r>
              <a:rPr lang="en-US" dirty="0"/>
              <a:t>(Pruned Version)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7D8A8-7239-5642-9ACA-63B6ADC8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70" y="1391953"/>
            <a:ext cx="11217659" cy="4529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ECE901-8A7B-9E45-BDDA-2AB09269CE62}"/>
              </a:ext>
            </a:extLst>
          </p:cNvPr>
          <p:cNvSpPr txBox="1"/>
          <p:nvPr/>
        </p:nvSpPr>
        <p:spPr>
          <a:xfrm>
            <a:off x="3959441" y="6476005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CSE 804: Modeling and Visualization, Fall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7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8552" y="291137"/>
            <a:ext cx="5689106" cy="58407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8EE51-7663-A14D-B1DD-9E820DE71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443" y="2239112"/>
            <a:ext cx="4331435" cy="2984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68F673-B538-174F-856A-6939A1D8D47B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DE757-3D2F-1649-B4FC-2F8D31C5C6F9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A19E8B-AA6A-A849-86E1-50937EA41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122" y="2239112"/>
            <a:ext cx="4432427" cy="29848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1868A-1C90-6943-BE29-8048EDDAAFBA}"/>
              </a:ext>
            </a:extLst>
          </p:cNvPr>
          <p:cNvSpPr txBox="1"/>
          <p:nvPr/>
        </p:nvSpPr>
        <p:spPr>
          <a:xfrm>
            <a:off x="550416" y="1233996"/>
            <a:ext cx="9232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Score = (1-u/v), u = sum((</a:t>
            </a:r>
            <a:r>
              <a:rPr lang="en-US" dirty="0" err="1"/>
              <a:t>y_true-y_pred</a:t>
            </a:r>
            <a:r>
              <a:rPr lang="en-US" dirty="0"/>
              <a:t>)^2) and v = sum((</a:t>
            </a:r>
            <a:r>
              <a:rPr lang="en-US" dirty="0" err="1"/>
              <a:t>y_true</a:t>
            </a:r>
            <a:r>
              <a:rPr lang="en-US" dirty="0"/>
              <a:t>-mean(</a:t>
            </a:r>
            <a:r>
              <a:rPr lang="en-US" dirty="0" err="1"/>
              <a:t>y_true</a:t>
            </a:r>
            <a:r>
              <a:rPr lang="en-US" dirty="0"/>
              <a:t>))^2)</a:t>
            </a:r>
          </a:p>
          <a:p>
            <a:r>
              <a:rPr lang="en-US" dirty="0"/>
              <a:t>Maximum score can be 1.0.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4A949C-966A-814D-BBEB-934DDD52B2E1}"/>
              </a:ext>
            </a:extLst>
          </p:cNvPr>
          <p:cNvSpPr txBox="1"/>
          <p:nvPr/>
        </p:nvSpPr>
        <p:spPr>
          <a:xfrm>
            <a:off x="3959441" y="6476005"/>
            <a:ext cx="505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CSE 804: Modeling and Visualization, Fall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9234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4684"/>
      </a:accent1>
      <a:accent2>
        <a:srgbClr val="FDB931"/>
      </a:accent2>
      <a:accent3>
        <a:srgbClr val="666666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794</Words>
  <Application>Microsoft Macintosh PowerPoint</Application>
  <PresentationFormat>Widescreen</PresentationFormat>
  <Paragraphs>105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.HelveticaNeueDeskInterface-Regular</vt:lpstr>
      <vt:lpstr>Arial</vt:lpstr>
      <vt:lpstr>Calibri</vt:lpstr>
      <vt:lpstr>Times New Roman</vt:lpstr>
      <vt:lpstr>Wingdings</vt:lpstr>
      <vt:lpstr>Custom Design</vt:lpstr>
      <vt:lpstr>WIFI based indoor localization using decision tree algorithm</vt:lpstr>
      <vt:lpstr>Outline</vt:lpstr>
      <vt:lpstr>Problem Statement </vt:lpstr>
      <vt:lpstr>Existing Solutions</vt:lpstr>
      <vt:lpstr>Proposed method</vt:lpstr>
      <vt:lpstr>Pros and Cons of DT</vt:lpstr>
      <vt:lpstr>Dataset</vt:lpstr>
      <vt:lpstr>Visualization of the model  (Pruned Version)</vt:lpstr>
      <vt:lpstr>Results</vt:lpstr>
      <vt:lpstr>Conclusion</vt:lpstr>
      <vt:lpstr>References</vt:lpstr>
      <vt:lpstr>Thank you       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Gray Luckett</dc:creator>
  <cp:lastModifiedBy>MRINMOY SARKAR</cp:lastModifiedBy>
  <cp:revision>53</cp:revision>
  <dcterms:created xsi:type="dcterms:W3CDTF">2016-08-12T21:58:39Z</dcterms:created>
  <dcterms:modified xsi:type="dcterms:W3CDTF">2018-11-20T02:45:45Z</dcterms:modified>
</cp:coreProperties>
</file>